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Love Ya Like A Sister"/>
      <p:regular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6" Type="http://schemas.openxmlformats.org/officeDocument/2006/relationships/font" Target="fonts/LoveYaLikeASist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23fde3ab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923fde3ab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79084f86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79084f86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798951bc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798951bc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8fc58681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fc58681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8fc58681c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fc58681c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8fc58681c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8fc58681c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e0acb2b1c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6e0acb2b1c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8fc58681c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8fc58681c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6e0acb2b1c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6e0acb2b1c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mailto:jhall@jacksonsd.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hyperlink" Target="https://drive.google.com/file/d/1fMERTKahEBlSYBa5G04herktT8BZ7ew2/view?usp=drive_lin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jacksonsd.org/Domain/1130" TargetMode="External"/><Relationship Id="rId4" Type="http://schemas.openxmlformats.org/officeDocument/2006/relationships/hyperlink" Target="https://www.jacksonsd.org/Page/15" TargetMode="External"/><Relationship Id="rId5" Type="http://schemas.openxmlformats.org/officeDocument/2006/relationships/hyperlink" Target="https://www.jacksonsd.org/" TargetMode="External"/><Relationship Id="rId6" Type="http://schemas.openxmlformats.org/officeDocument/2006/relationships/hyperlink" Target="https://www.jacksonsd.org/Page/8030" TargetMode="External"/><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627250"/>
            <a:ext cx="8520600" cy="256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Welcome to </a:t>
            </a:r>
            <a:endParaRPr b="1"/>
          </a:p>
          <a:p>
            <a:pPr indent="0" lvl="0" marL="0" rtl="0" algn="ctr">
              <a:spcBef>
                <a:spcPts val="0"/>
              </a:spcBef>
              <a:spcAft>
                <a:spcPts val="0"/>
              </a:spcAft>
              <a:buNone/>
            </a:pPr>
            <a:r>
              <a:rPr b="1" lang="en"/>
              <a:t>Preschool Orientation!</a:t>
            </a:r>
            <a:endParaRPr b="1"/>
          </a:p>
        </p:txBody>
      </p:sp>
      <p:pic>
        <p:nvPicPr>
          <p:cNvPr id="55" name="Google Shape;55;p13"/>
          <p:cNvPicPr preferRelativeResize="0"/>
          <p:nvPr/>
        </p:nvPicPr>
        <p:blipFill rotWithShape="1">
          <a:blip r:embed="rId3">
            <a:alphaModFix/>
          </a:blip>
          <a:srcRect b="9595" l="0" r="0" t="13822"/>
          <a:stretch/>
        </p:blipFill>
        <p:spPr>
          <a:xfrm>
            <a:off x="-71700" y="0"/>
            <a:ext cx="9068325" cy="1146975"/>
          </a:xfrm>
          <a:prstGeom prst="rect">
            <a:avLst/>
          </a:prstGeom>
          <a:noFill/>
          <a:ln>
            <a:noFill/>
          </a:ln>
        </p:spPr>
      </p:pic>
      <p:pic>
        <p:nvPicPr>
          <p:cNvPr id="56" name="Google Shape;56;p13"/>
          <p:cNvPicPr preferRelativeResize="0"/>
          <p:nvPr/>
        </p:nvPicPr>
        <p:blipFill rotWithShape="1">
          <a:blip r:embed="rId3">
            <a:alphaModFix/>
          </a:blip>
          <a:srcRect b="9595" l="0" r="0" t="13822"/>
          <a:stretch/>
        </p:blipFill>
        <p:spPr>
          <a:xfrm>
            <a:off x="37838" y="3898025"/>
            <a:ext cx="9068325" cy="1146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Questions?</a:t>
            </a:r>
            <a:endParaRPr/>
          </a:p>
        </p:txBody>
      </p:sp>
      <p:pic>
        <p:nvPicPr>
          <p:cNvPr id="117" name="Google Shape;117;p22"/>
          <p:cNvPicPr preferRelativeResize="0"/>
          <p:nvPr/>
        </p:nvPicPr>
        <p:blipFill rotWithShape="1">
          <a:blip r:embed="rId3">
            <a:alphaModFix/>
          </a:blip>
          <a:srcRect b="9595" l="0" r="0" t="13822"/>
          <a:stretch/>
        </p:blipFill>
        <p:spPr>
          <a:xfrm>
            <a:off x="75675" y="3906900"/>
            <a:ext cx="9068325" cy="1146975"/>
          </a:xfrm>
          <a:prstGeom prst="rect">
            <a:avLst/>
          </a:prstGeom>
          <a:noFill/>
          <a:ln>
            <a:noFill/>
          </a:ln>
        </p:spPr>
      </p:pic>
      <p:sp>
        <p:nvSpPr>
          <p:cNvPr id="118" name="Google Shape;118;p22"/>
          <p:cNvSpPr txBox="1"/>
          <p:nvPr/>
        </p:nvSpPr>
        <p:spPr>
          <a:xfrm>
            <a:off x="75675" y="1358700"/>
            <a:ext cx="9068400" cy="24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lang="en" sz="1800"/>
              <a:t>If you have any questions or concerns, please contact me via the communication book or email </a:t>
            </a:r>
            <a:r>
              <a:rPr lang="en" sz="1800" u="sng">
                <a:solidFill>
                  <a:schemeClr val="hlink"/>
                </a:solidFill>
                <a:hlinkClick r:id="rId4"/>
              </a:rPr>
              <a:t>jgallipoli@jacksonsd.org</a:t>
            </a:r>
            <a:endParaRPr sz="1800"/>
          </a:p>
          <a:p>
            <a:pPr indent="0" lvl="0" marL="0" rtl="0" algn="l">
              <a:lnSpc>
                <a:spcPct val="115000"/>
              </a:lnSpc>
              <a:spcBef>
                <a:spcPts val="600"/>
              </a:spcBef>
              <a:spcAft>
                <a:spcPts val="0"/>
              </a:spcAft>
              <a:buNone/>
            </a:pPr>
            <a:r>
              <a:t/>
            </a:r>
            <a:endParaRPr sz="1800"/>
          </a:p>
          <a:p>
            <a:pPr indent="0" lvl="0" marL="0" rtl="0" algn="l">
              <a:lnSpc>
                <a:spcPct val="115000"/>
              </a:lnSpc>
              <a:spcBef>
                <a:spcPts val="600"/>
              </a:spcBef>
              <a:spcAft>
                <a:spcPts val="0"/>
              </a:spcAft>
              <a:buNone/>
            </a:pPr>
            <a:r>
              <a:t/>
            </a:r>
            <a:endParaRPr sz="1800"/>
          </a:p>
          <a:p>
            <a:pPr indent="0" lvl="0" marL="0" rtl="0" algn="ctr">
              <a:lnSpc>
                <a:spcPct val="115000"/>
              </a:lnSpc>
              <a:spcBef>
                <a:spcPts val="600"/>
              </a:spcBef>
              <a:spcAft>
                <a:spcPts val="0"/>
              </a:spcAft>
              <a:buNone/>
            </a:pPr>
            <a:r>
              <a:rPr lang="en" sz="1800"/>
              <a:t>Thank you for attending the Preschool Orientation!</a:t>
            </a:r>
            <a:endParaRPr sz="1800"/>
          </a:p>
          <a:p>
            <a:pPr indent="0" lvl="0" marL="0" rtl="0" algn="l">
              <a:lnSpc>
                <a:spcPct val="115000"/>
              </a:lnSpc>
              <a:spcBef>
                <a:spcPts val="600"/>
              </a:spcBef>
              <a:spcAft>
                <a:spcPts val="600"/>
              </a:spcAft>
              <a:buClr>
                <a:schemeClr val="dk1"/>
              </a:buClr>
              <a:buSzPts val="1100"/>
              <a:buFont typeface="Arial"/>
              <a:buNone/>
            </a:pPr>
            <a:r>
              <a:t/>
            </a:r>
            <a:endParaRPr sz="1800" u="sng">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ctrTitle"/>
          </p:nvPr>
        </p:nvSpPr>
        <p:spPr>
          <a:xfrm>
            <a:off x="480325" y="3889950"/>
            <a:ext cx="8520600" cy="125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t>Mrs. Jacky Gallipoli</a:t>
            </a:r>
            <a:endParaRPr sz="3300"/>
          </a:p>
          <a:p>
            <a:pPr indent="0" lvl="0" marL="0" rtl="0" algn="l">
              <a:spcBef>
                <a:spcPts val="0"/>
              </a:spcBef>
              <a:spcAft>
                <a:spcPts val="0"/>
              </a:spcAft>
              <a:buNone/>
            </a:pPr>
            <a:r>
              <a:rPr lang="en" sz="3300"/>
              <a:t>-Teaching 16 years</a:t>
            </a:r>
            <a:endParaRPr sz="3300"/>
          </a:p>
          <a:p>
            <a:pPr indent="0" lvl="0" marL="0" rtl="0" algn="l">
              <a:spcBef>
                <a:spcPts val="0"/>
              </a:spcBef>
              <a:spcAft>
                <a:spcPts val="0"/>
              </a:spcAft>
              <a:buNone/>
            </a:pPr>
            <a:r>
              <a:rPr lang="en" sz="3300"/>
              <a:t>-Dylan-10 Cameron-7</a:t>
            </a:r>
            <a:endParaRPr sz="3300"/>
          </a:p>
          <a:p>
            <a:pPr indent="0" lvl="0" marL="0" rtl="0" algn="l">
              <a:spcBef>
                <a:spcPts val="0"/>
              </a:spcBef>
              <a:spcAft>
                <a:spcPts val="0"/>
              </a:spcAft>
              <a:buNone/>
            </a:pPr>
            <a:r>
              <a:rPr lang="en" sz="3300"/>
              <a:t>-Dog Chaz 14 years old (Husband, Kenny)</a:t>
            </a:r>
            <a:endParaRPr sz="3300"/>
          </a:p>
        </p:txBody>
      </p:sp>
      <p:pic>
        <p:nvPicPr>
          <p:cNvPr id="62" name="Google Shape;62;p14"/>
          <p:cNvPicPr preferRelativeResize="0"/>
          <p:nvPr/>
        </p:nvPicPr>
        <p:blipFill>
          <a:blip r:embed="rId3">
            <a:alphaModFix/>
          </a:blip>
          <a:stretch>
            <a:fillRect/>
          </a:stretch>
        </p:blipFill>
        <p:spPr>
          <a:xfrm>
            <a:off x="79870" y="0"/>
            <a:ext cx="2252951" cy="3003950"/>
          </a:xfrm>
          <a:prstGeom prst="rect">
            <a:avLst/>
          </a:prstGeom>
          <a:noFill/>
          <a:ln>
            <a:noFill/>
          </a:ln>
        </p:spPr>
      </p:pic>
      <p:pic>
        <p:nvPicPr>
          <p:cNvPr id="63" name="Google Shape;63;p14"/>
          <p:cNvPicPr preferRelativeResize="0"/>
          <p:nvPr/>
        </p:nvPicPr>
        <p:blipFill>
          <a:blip r:embed="rId4">
            <a:alphaModFix/>
          </a:blip>
          <a:stretch>
            <a:fillRect/>
          </a:stretch>
        </p:blipFill>
        <p:spPr>
          <a:xfrm>
            <a:off x="5534397" y="0"/>
            <a:ext cx="2994351" cy="3992474"/>
          </a:xfrm>
          <a:prstGeom prst="rect">
            <a:avLst/>
          </a:prstGeom>
          <a:noFill/>
          <a:ln>
            <a:noFill/>
          </a:ln>
        </p:spPr>
      </p:pic>
      <p:pic>
        <p:nvPicPr>
          <p:cNvPr id="64" name="Google Shape;64;p14"/>
          <p:cNvPicPr preferRelativeResize="0"/>
          <p:nvPr/>
        </p:nvPicPr>
        <p:blipFill>
          <a:blip r:embed="rId5">
            <a:alphaModFix/>
          </a:blip>
          <a:stretch>
            <a:fillRect/>
          </a:stretch>
        </p:blipFill>
        <p:spPr>
          <a:xfrm>
            <a:off x="3017825" y="-1"/>
            <a:ext cx="2252951" cy="30039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subTitle"/>
          </p:nvPr>
        </p:nvSpPr>
        <p:spPr>
          <a:xfrm>
            <a:off x="-3769375" y="23619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Mrs. L</a:t>
            </a:r>
            <a:endParaRPr/>
          </a:p>
        </p:txBody>
      </p:sp>
      <p:pic>
        <p:nvPicPr>
          <p:cNvPr id="70" name="Google Shape;70;p15"/>
          <p:cNvPicPr preferRelativeResize="0"/>
          <p:nvPr/>
        </p:nvPicPr>
        <p:blipFill>
          <a:blip r:embed="rId3">
            <a:alphaModFix/>
          </a:blip>
          <a:stretch>
            <a:fillRect/>
          </a:stretch>
        </p:blipFill>
        <p:spPr>
          <a:xfrm>
            <a:off x="2643188" y="0"/>
            <a:ext cx="3857626"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Outline of Activities</a:t>
            </a:r>
            <a:endParaRPr b="1" sz="3000"/>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Introductions</a:t>
            </a:r>
            <a:endParaRPr/>
          </a:p>
          <a:p>
            <a:pPr indent="-342900" lvl="0" marL="457200" rtl="0" algn="l">
              <a:spcBef>
                <a:spcPts val="0"/>
              </a:spcBef>
              <a:spcAft>
                <a:spcPts val="0"/>
              </a:spcAft>
              <a:buSzPts val="1800"/>
              <a:buChar char="●"/>
            </a:pPr>
            <a:r>
              <a:rPr lang="en"/>
              <a:t>Bus Visit or Bus Safety Video</a:t>
            </a:r>
            <a:endParaRPr/>
          </a:p>
          <a:p>
            <a:pPr indent="-342900" lvl="0" marL="457200" rtl="0" algn="l">
              <a:spcBef>
                <a:spcPts val="0"/>
              </a:spcBef>
              <a:spcAft>
                <a:spcPts val="0"/>
              </a:spcAft>
              <a:buSzPts val="1800"/>
              <a:buChar char="●"/>
            </a:pPr>
            <a:r>
              <a:rPr lang="en"/>
              <a:t>Class Overview</a:t>
            </a:r>
            <a:endParaRPr/>
          </a:p>
          <a:p>
            <a:pPr indent="-342900" lvl="0" marL="457200" rtl="0" algn="l">
              <a:spcBef>
                <a:spcPts val="0"/>
              </a:spcBef>
              <a:spcAft>
                <a:spcPts val="0"/>
              </a:spcAft>
              <a:buSzPts val="1800"/>
              <a:buChar char="●"/>
            </a:pPr>
            <a:r>
              <a:rPr lang="en"/>
              <a:t>Back To School Information</a:t>
            </a:r>
            <a:endParaRPr/>
          </a:p>
          <a:p>
            <a:pPr indent="-342900" lvl="0" marL="457200" rtl="0" algn="l">
              <a:spcBef>
                <a:spcPts val="0"/>
              </a:spcBef>
              <a:spcAft>
                <a:spcPts val="0"/>
              </a:spcAft>
              <a:buSzPts val="1800"/>
              <a:buChar char="●"/>
            </a:pPr>
            <a:r>
              <a:rPr lang="en"/>
              <a:t>Teaching Strategies App</a:t>
            </a:r>
            <a:endParaRPr/>
          </a:p>
          <a:p>
            <a:pPr indent="-342900" lvl="0" marL="457200" rtl="0" algn="l">
              <a:spcBef>
                <a:spcPts val="0"/>
              </a:spcBef>
              <a:spcAft>
                <a:spcPts val="0"/>
              </a:spcAft>
              <a:buSzPts val="1800"/>
              <a:buChar char="●"/>
            </a:pPr>
            <a:r>
              <a:rPr lang="en"/>
              <a:t>Class Pages</a:t>
            </a:r>
            <a:endParaRPr/>
          </a:p>
          <a:p>
            <a:pPr indent="-342900" lvl="0" marL="457200" rtl="0" algn="l">
              <a:spcBef>
                <a:spcPts val="0"/>
              </a:spcBef>
              <a:spcAft>
                <a:spcPts val="0"/>
              </a:spcAft>
              <a:buSzPts val="1800"/>
              <a:buChar char="●"/>
            </a:pPr>
            <a:r>
              <a:rPr lang="en"/>
              <a:t>Other Important Topics</a:t>
            </a:r>
            <a:endParaRPr/>
          </a:p>
          <a:p>
            <a:pPr indent="-342900" lvl="0" marL="457200" rtl="0" algn="l">
              <a:spcBef>
                <a:spcPts val="0"/>
              </a:spcBef>
              <a:spcAft>
                <a:spcPts val="0"/>
              </a:spcAft>
              <a:buSzPts val="1800"/>
              <a:buChar char="●"/>
            </a:pPr>
            <a:r>
              <a:rPr lang="en"/>
              <a:t>Questions?</a:t>
            </a:r>
            <a:endParaRPr/>
          </a:p>
        </p:txBody>
      </p:sp>
      <p:pic>
        <p:nvPicPr>
          <p:cNvPr id="77" name="Google Shape;77;p16"/>
          <p:cNvPicPr preferRelativeResize="0"/>
          <p:nvPr/>
        </p:nvPicPr>
        <p:blipFill rotWithShape="1">
          <a:blip r:embed="rId3">
            <a:alphaModFix/>
          </a:blip>
          <a:srcRect b="9595" l="0" r="0" t="13822"/>
          <a:stretch/>
        </p:blipFill>
        <p:spPr>
          <a:xfrm>
            <a:off x="37838" y="3853125"/>
            <a:ext cx="9068325" cy="1146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97875"/>
            <a:ext cx="8520600" cy="8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Class Overview </a:t>
            </a:r>
            <a:endParaRPr b="1" sz="2200"/>
          </a:p>
        </p:txBody>
      </p:sp>
      <p:pic>
        <p:nvPicPr>
          <p:cNvPr id="83" name="Google Shape;83;p17"/>
          <p:cNvPicPr preferRelativeResize="0"/>
          <p:nvPr/>
        </p:nvPicPr>
        <p:blipFill rotWithShape="1">
          <a:blip r:embed="rId3">
            <a:alphaModFix/>
          </a:blip>
          <a:srcRect b="9595" l="0" r="0" t="13822"/>
          <a:stretch/>
        </p:blipFill>
        <p:spPr>
          <a:xfrm>
            <a:off x="674050" y="4238200"/>
            <a:ext cx="7157675" cy="905300"/>
          </a:xfrm>
          <a:prstGeom prst="rect">
            <a:avLst/>
          </a:prstGeom>
          <a:noFill/>
          <a:ln>
            <a:noFill/>
          </a:ln>
        </p:spPr>
      </p:pic>
      <p:sp>
        <p:nvSpPr>
          <p:cNvPr id="84" name="Google Shape;84;p17"/>
          <p:cNvSpPr txBox="1"/>
          <p:nvPr>
            <p:ph idx="1" type="body"/>
          </p:nvPr>
        </p:nvSpPr>
        <p:spPr>
          <a:xfrm>
            <a:off x="-66000" y="448350"/>
            <a:ext cx="9210000" cy="458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Pick Up &amp; Drop Off at Door 14</a:t>
            </a:r>
            <a:r>
              <a:rPr lang="en" sz="1600">
                <a:solidFill>
                  <a:schemeClr val="dk1"/>
                </a:solidFill>
              </a:rPr>
              <a:t> unless your child is taking the bus. Please </a:t>
            </a:r>
            <a:r>
              <a:rPr b="1" lang="en" sz="1600">
                <a:solidFill>
                  <a:schemeClr val="dk1"/>
                </a:solidFill>
              </a:rPr>
              <a:t>bring your ID for Pick up.</a:t>
            </a:r>
            <a:endParaRPr b="1" sz="1600">
              <a:solidFill>
                <a:schemeClr val="dk1"/>
              </a:solidFill>
            </a:endParaRPr>
          </a:p>
          <a:p>
            <a:pPr indent="-342900" lvl="0" marL="457200" rtl="0" algn="l">
              <a:spcBef>
                <a:spcPts val="0"/>
              </a:spcBef>
              <a:spcAft>
                <a:spcPts val="0"/>
              </a:spcAft>
              <a:buClr>
                <a:schemeClr val="dk1"/>
              </a:buClr>
              <a:buSzPts val="1800"/>
              <a:buChar char="●"/>
            </a:pPr>
            <a:r>
              <a:rPr lang="en" sz="1600">
                <a:solidFill>
                  <a:schemeClr val="dk1"/>
                </a:solidFill>
              </a:rPr>
              <a:t>Program Hours: Full Day 9:10am- 3:20pm.</a:t>
            </a:r>
            <a:r>
              <a:rPr lang="en">
                <a:solidFill>
                  <a:schemeClr val="dk1"/>
                </a:solidFill>
              </a:rPr>
              <a:t> </a:t>
            </a:r>
            <a:r>
              <a:rPr lang="en" sz="1600">
                <a:solidFill>
                  <a:schemeClr val="dk1"/>
                </a:solidFill>
              </a:rPr>
              <a:t>Arrival/Drop off starts at: 9:10 . Pick up at 3:10pm</a:t>
            </a:r>
            <a:r>
              <a:rPr b="1" lang="en" sz="1600">
                <a:solidFill>
                  <a:schemeClr val="dk1"/>
                </a:solidFill>
              </a:rPr>
              <a:t>.</a:t>
            </a:r>
            <a:r>
              <a:rPr lang="en" sz="1600">
                <a:solidFill>
                  <a:schemeClr val="dk1"/>
                </a:solidFill>
              </a:rPr>
              <a:t> Preschool dismisses a little earlier than the school to ensure a smoother dismissal for our little ones.</a:t>
            </a:r>
            <a:endParaRPr sz="1600">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rPr b="1" lang="en" sz="1600">
                <a:solidFill>
                  <a:schemeClr val="dk1"/>
                </a:solidFill>
              </a:rPr>
              <a:t>About our Preschool Program:</a:t>
            </a:r>
            <a:r>
              <a:rPr lang="en" sz="1600">
                <a:solidFill>
                  <a:schemeClr val="dk1"/>
                </a:solidFill>
              </a:rPr>
              <a:t> We follow the Creative Curriculum Program and their objectives. During the year, we will complete studies on interest areas like Trees, Insects, Musical Instruments, Building, Clothing, Etc. The students will enjoy learning and playing in Centers each day where they will work on different skills and learn about the studies we are working on. We encourage independence and self-help skills throughout the day.</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We use the Creative Curriculum: </a:t>
            </a:r>
            <a:r>
              <a:rPr lang="en" sz="1600" u="sng">
                <a:solidFill>
                  <a:schemeClr val="dk1"/>
                </a:solidFill>
                <a:hlinkClick r:id="rId4">
                  <a:extLst>
                    <a:ext uri="{A12FA001-AC4F-418D-AE19-62706E023703}">
                      <ahyp:hlinkClr val="tx"/>
                    </a:ext>
                  </a:extLst>
                </a:hlinkClick>
              </a:rPr>
              <a:t>overview of objectives</a:t>
            </a:r>
            <a:endParaRPr sz="1600">
              <a:solidFill>
                <a:schemeClr val="dk1"/>
              </a:solidFill>
            </a:endParaRPr>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Back To School</a:t>
            </a:r>
            <a:endParaRPr b="1" sz="2600"/>
          </a:p>
        </p:txBody>
      </p:sp>
      <p:sp>
        <p:nvSpPr>
          <p:cNvPr id="90" name="Google Shape;90;p18"/>
          <p:cNvSpPr txBox="1"/>
          <p:nvPr>
            <p:ph idx="1" type="body"/>
          </p:nvPr>
        </p:nvSpPr>
        <p:spPr>
          <a:xfrm>
            <a:off x="230300" y="436975"/>
            <a:ext cx="8766300" cy="447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rPr>
              <a:t>What your child needs for Back To School:</a:t>
            </a:r>
            <a:endParaRPr b="1" sz="1600">
              <a:solidFill>
                <a:schemeClr val="dk1"/>
              </a:solidFill>
            </a:endParaRPr>
          </a:p>
          <a:p>
            <a:pPr indent="-330200" lvl="0" marL="457200" rtl="0" algn="l">
              <a:spcBef>
                <a:spcPts val="0"/>
              </a:spcBef>
              <a:spcAft>
                <a:spcPts val="0"/>
              </a:spcAft>
              <a:buClr>
                <a:schemeClr val="dk1"/>
              </a:buClr>
              <a:buSzPts val="1600"/>
              <a:buChar char="●"/>
            </a:pPr>
            <a:r>
              <a:rPr b="1" lang="en" sz="1600">
                <a:solidFill>
                  <a:schemeClr val="dk1"/>
                </a:solidFill>
              </a:rPr>
              <a:t>Student IDs- </a:t>
            </a:r>
            <a:r>
              <a:rPr lang="en" sz="1600">
                <a:solidFill>
                  <a:schemeClr val="dk1"/>
                </a:solidFill>
              </a:rPr>
              <a:t>Please send in student ID’s every day. They need it to get onto the bus everyday if they ride the bus. They will need their student ID’s to order school lunches.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Send in a backpack, folder and communication book, lunch, water bottle &amp; a snack every day (we do not have water to provide students, so please send)</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Send in a change of clothes in case of accidents or messes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Every Monday send in a small blanket for rest time. They will be sent home every Friday to be washed and returned. Items need to fit in small cubby area.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Please label everything with your child’s name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If your child needs pull ups and wipes, please send those in</a:t>
            </a:r>
            <a:endParaRPr sz="1600">
              <a:solidFill>
                <a:schemeClr val="dk1"/>
              </a:solidFill>
            </a:endParaRPr>
          </a:p>
          <a:p>
            <a:pPr indent="0" lvl="0" marL="0" rtl="0" algn="l">
              <a:spcBef>
                <a:spcPts val="0"/>
              </a:spcBef>
              <a:spcAft>
                <a:spcPts val="0"/>
              </a:spcAft>
              <a:buNone/>
            </a:pPr>
            <a:r>
              <a:t/>
            </a:r>
            <a:endParaRPr b="1" sz="1600">
              <a:solidFill>
                <a:schemeClr val="dk1"/>
              </a:solidFill>
            </a:endParaRPr>
          </a:p>
          <a:p>
            <a:pPr indent="0" lvl="0" marL="0" rtl="0" algn="l">
              <a:spcBef>
                <a:spcPts val="0"/>
              </a:spcBef>
              <a:spcAft>
                <a:spcPts val="0"/>
              </a:spcAft>
              <a:buNone/>
            </a:pPr>
            <a:r>
              <a:rPr b="1" lang="en" sz="1600">
                <a:solidFill>
                  <a:schemeClr val="dk1"/>
                </a:solidFill>
              </a:rPr>
              <a:t>Lunch &amp; Snacks-</a:t>
            </a:r>
            <a:r>
              <a:rPr lang="en">
                <a:solidFill>
                  <a:schemeClr val="dk1"/>
                </a:solidFill>
              </a:rPr>
              <a:t> </a:t>
            </a:r>
            <a:r>
              <a:rPr lang="en" sz="1500">
                <a:solidFill>
                  <a:schemeClr val="dk1"/>
                </a:solidFill>
              </a:rPr>
              <a:t>If your child would like to order lunch, please let me know. If not, please send in a lunch and drink. Provide a snack and drink for our afternoon snack time.</a:t>
            </a:r>
            <a:endParaRPr sz="1500">
              <a:solidFill>
                <a:schemeClr val="dk1"/>
              </a:solidFill>
            </a:endParaRPr>
          </a:p>
          <a:p>
            <a:pPr indent="-330200" lvl="0" marL="457200" rtl="0" algn="l">
              <a:spcBef>
                <a:spcPts val="0"/>
              </a:spcBef>
              <a:spcAft>
                <a:spcPts val="1600"/>
              </a:spcAft>
              <a:buClr>
                <a:schemeClr val="dk1"/>
              </a:buClr>
              <a:buSzPts val="1600"/>
              <a:buChar char="●"/>
            </a:pPr>
            <a:r>
              <a:rPr lang="en" sz="1500">
                <a:solidFill>
                  <a:schemeClr val="dk1"/>
                </a:solidFill>
              </a:rPr>
              <a:t>Please let me know if your child has an allergies</a:t>
            </a:r>
            <a:endParaRPr sz="1600">
              <a:solidFill>
                <a:schemeClr val="dk1"/>
              </a:solidFill>
            </a:endParaRPr>
          </a:p>
        </p:txBody>
      </p:sp>
      <p:pic>
        <p:nvPicPr>
          <p:cNvPr id="91" name="Google Shape;91;p18"/>
          <p:cNvPicPr preferRelativeResize="0"/>
          <p:nvPr/>
        </p:nvPicPr>
        <p:blipFill rotWithShape="1">
          <a:blip r:embed="rId3">
            <a:alphaModFix/>
          </a:blip>
          <a:srcRect b="9595" l="0" r="0" t="13822"/>
          <a:stretch/>
        </p:blipFill>
        <p:spPr>
          <a:xfrm>
            <a:off x="4500" y="4148925"/>
            <a:ext cx="9068325" cy="1146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p:nvPr/>
        </p:nvSpPr>
        <p:spPr>
          <a:xfrm>
            <a:off x="40666" y="-6875"/>
            <a:ext cx="109626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3800">
                <a:solidFill>
                  <a:srgbClr val="000000"/>
                </a:solidFill>
                <a:latin typeface="Love Ya Like A Sister"/>
                <a:ea typeface="Love Ya Like A Sister"/>
                <a:cs typeface="Love Ya Like A Sister"/>
                <a:sym typeface="Love Ya Like A Sister"/>
              </a:rPr>
              <a:t>Teaching Strategies Family</a:t>
            </a:r>
            <a:r>
              <a:rPr b="1" lang="en" sz="2300" u="sng">
                <a:solidFill>
                  <a:srgbClr val="000000"/>
                </a:solidFill>
                <a:latin typeface="Trebuchet MS"/>
                <a:ea typeface="Trebuchet MS"/>
                <a:cs typeface="Trebuchet MS"/>
                <a:sym typeface="Trebuchet MS"/>
              </a:rPr>
              <a:t> </a:t>
            </a:r>
            <a:endParaRPr sz="500"/>
          </a:p>
        </p:txBody>
      </p:sp>
      <p:sp>
        <p:nvSpPr>
          <p:cNvPr id="97" name="Google Shape;97;p19"/>
          <p:cNvSpPr/>
          <p:nvPr/>
        </p:nvSpPr>
        <p:spPr>
          <a:xfrm>
            <a:off x="-35525" y="721450"/>
            <a:ext cx="9050400" cy="4764900"/>
          </a:xfrm>
          <a:prstGeom prst="rect">
            <a:avLst/>
          </a:prstGeom>
          <a:noFill/>
          <a:ln>
            <a:noFill/>
          </a:ln>
        </p:spPr>
        <p:txBody>
          <a:bodyPr anchorCtr="0" anchor="t" bIns="45700" lIns="91425" spcFirstLastPara="1" rIns="91425" wrap="square" tIns="45700">
            <a:noAutofit/>
          </a:bodyPr>
          <a:lstStyle/>
          <a:p>
            <a:pPr indent="-342900" lvl="0" marL="457200" rtl="0" algn="l">
              <a:lnSpc>
                <a:spcPct val="150000"/>
              </a:lnSpc>
              <a:spcBef>
                <a:spcPts val="0"/>
              </a:spcBef>
              <a:spcAft>
                <a:spcPts val="0"/>
              </a:spcAft>
              <a:buClr>
                <a:schemeClr val="dk1"/>
              </a:buClr>
              <a:buSzPts val="1800"/>
              <a:buFont typeface="Comic Sans MS"/>
              <a:buChar char="●"/>
            </a:pPr>
            <a:r>
              <a:rPr lang="en" sz="1800">
                <a:solidFill>
                  <a:schemeClr val="dk1"/>
                </a:solidFill>
                <a:highlight>
                  <a:srgbClr val="FFFFFF"/>
                </a:highlight>
                <a:latin typeface="Comic Sans MS"/>
                <a:ea typeface="Comic Sans MS"/>
                <a:cs typeface="Comic Sans MS"/>
                <a:sym typeface="Comic Sans MS"/>
              </a:rPr>
              <a:t>The Teaching Strategies Family App helps you build connections with your child’s teachers through clear and meaningful two-way communication streams (just like Remind).</a:t>
            </a:r>
            <a:endParaRPr sz="1800">
              <a:solidFill>
                <a:schemeClr val="dk1"/>
              </a:solidFill>
              <a:highlight>
                <a:srgbClr val="FFFFFF"/>
              </a:highlight>
              <a:latin typeface="Comic Sans MS"/>
              <a:ea typeface="Comic Sans MS"/>
              <a:cs typeface="Comic Sans MS"/>
              <a:sym typeface="Comic Sans MS"/>
            </a:endParaRPr>
          </a:p>
          <a:p>
            <a:pPr indent="-342900" lvl="0" marL="457200" rtl="0" algn="l">
              <a:lnSpc>
                <a:spcPct val="115000"/>
              </a:lnSpc>
              <a:spcBef>
                <a:spcPts val="0"/>
              </a:spcBef>
              <a:spcAft>
                <a:spcPts val="0"/>
              </a:spcAft>
              <a:buClr>
                <a:schemeClr val="dk1"/>
              </a:buClr>
              <a:buSzPts val="1800"/>
              <a:buFont typeface="Comic Sans MS"/>
              <a:buChar char="●"/>
            </a:pPr>
            <a:r>
              <a:rPr lang="en" sz="1800">
                <a:solidFill>
                  <a:schemeClr val="dk1"/>
                </a:solidFill>
                <a:highlight>
                  <a:srgbClr val="FFFFFF"/>
                </a:highlight>
                <a:latin typeface="Comic Sans MS"/>
                <a:ea typeface="Comic Sans MS"/>
                <a:cs typeface="Comic Sans MS"/>
                <a:sym typeface="Comic Sans MS"/>
              </a:rPr>
              <a:t>Stay connected to the learning that is taking place in your child’s classroom with multimedia-playlists, engaging activities, and two-way messaging with your child’s teacher.</a:t>
            </a:r>
            <a:endParaRPr sz="1800">
              <a:solidFill>
                <a:schemeClr val="dk1"/>
              </a:solidFill>
              <a:highlight>
                <a:srgbClr val="FFFFFF"/>
              </a:highlight>
              <a:latin typeface="Comic Sans MS"/>
              <a:ea typeface="Comic Sans MS"/>
              <a:cs typeface="Comic Sans MS"/>
              <a:sym typeface="Comic Sans MS"/>
            </a:endParaRPr>
          </a:p>
          <a:p>
            <a:pPr indent="-342900" lvl="0" marL="457200" rtl="0" algn="l">
              <a:lnSpc>
                <a:spcPct val="115000"/>
              </a:lnSpc>
              <a:spcBef>
                <a:spcPts val="0"/>
              </a:spcBef>
              <a:spcAft>
                <a:spcPts val="0"/>
              </a:spcAft>
              <a:buClr>
                <a:schemeClr val="dk1"/>
              </a:buClr>
              <a:buSzPts val="1800"/>
              <a:buFont typeface="Comic Sans MS"/>
              <a:buChar char="●"/>
            </a:pPr>
            <a:r>
              <a:rPr lang="en" sz="1800">
                <a:solidFill>
                  <a:schemeClr val="dk1"/>
                </a:solidFill>
                <a:highlight>
                  <a:srgbClr val="FFFFFF"/>
                </a:highlight>
                <a:latin typeface="Comic Sans MS"/>
                <a:ea typeface="Comic Sans MS"/>
                <a:cs typeface="Comic Sans MS"/>
                <a:sym typeface="Comic Sans MS"/>
              </a:rPr>
              <a:t>Invitations will been sent to your email soon. I will use the first contact in Genesis. If you’d like for me to add another email for another parent/guardian please let me know. </a:t>
            </a:r>
            <a:endParaRPr sz="1800">
              <a:solidFill>
                <a:schemeClr val="dk1"/>
              </a:solidFill>
              <a:highlight>
                <a:srgbClr val="FFFFFF"/>
              </a:highlight>
              <a:latin typeface="Comic Sans MS"/>
              <a:ea typeface="Comic Sans MS"/>
              <a:cs typeface="Comic Sans MS"/>
              <a:sym typeface="Comic Sans MS"/>
            </a:endParaRPr>
          </a:p>
          <a:p>
            <a:pPr indent="-342900" lvl="0" marL="457200" rtl="0" algn="l">
              <a:lnSpc>
                <a:spcPct val="115000"/>
              </a:lnSpc>
              <a:spcBef>
                <a:spcPts val="0"/>
              </a:spcBef>
              <a:spcAft>
                <a:spcPts val="0"/>
              </a:spcAft>
              <a:buClr>
                <a:schemeClr val="dk1"/>
              </a:buClr>
              <a:buSzPts val="1800"/>
              <a:buFont typeface="Comic Sans MS"/>
              <a:buChar char="●"/>
            </a:pPr>
            <a:r>
              <a:rPr lang="en" sz="1800">
                <a:solidFill>
                  <a:schemeClr val="dk1"/>
                </a:solidFill>
                <a:highlight>
                  <a:srgbClr val="FFFFFF"/>
                </a:highlight>
                <a:latin typeface="Comic Sans MS"/>
                <a:ea typeface="Comic Sans MS"/>
                <a:cs typeface="Comic Sans MS"/>
                <a:sym typeface="Comic Sans MS"/>
              </a:rPr>
              <a:t>I can send digital books via Teaching Strategies that connect with our class studies.</a:t>
            </a:r>
            <a:endParaRPr sz="1800">
              <a:solidFill>
                <a:schemeClr val="dk1"/>
              </a:solidFill>
              <a:highlight>
                <a:srgbClr val="FFFFFF"/>
              </a:highlight>
              <a:latin typeface="Comic Sans MS"/>
              <a:ea typeface="Comic Sans MS"/>
              <a:cs typeface="Comic Sans MS"/>
              <a:sym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107150"/>
            <a:ext cx="8520600" cy="6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Class Pages</a:t>
            </a:r>
            <a:endParaRPr b="1" sz="3000"/>
          </a:p>
        </p:txBody>
      </p:sp>
      <p:sp>
        <p:nvSpPr>
          <p:cNvPr id="103" name="Google Shape;103;p20"/>
          <p:cNvSpPr txBox="1"/>
          <p:nvPr>
            <p:ph idx="1" type="body"/>
          </p:nvPr>
        </p:nvSpPr>
        <p:spPr>
          <a:xfrm>
            <a:off x="311700" y="719450"/>
            <a:ext cx="8520600" cy="38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get to the class page-</a:t>
            </a:r>
            <a:endParaRPr/>
          </a:p>
          <a:p>
            <a:pPr indent="0" lvl="0" marL="0" rtl="0" algn="l">
              <a:spcBef>
                <a:spcPts val="1600"/>
              </a:spcBef>
              <a:spcAft>
                <a:spcPts val="0"/>
              </a:spcAft>
              <a:buNone/>
            </a:pPr>
            <a:r>
              <a:rPr lang="en"/>
              <a:t>My class page: </a:t>
            </a:r>
            <a:r>
              <a:rPr b="1" lang="en" sz="1200" u="sng">
                <a:solidFill>
                  <a:srgbClr val="1155CC"/>
                </a:solidFill>
                <a:hlinkClick r:id="rId3">
                  <a:extLst>
                    <a:ext uri="{A12FA001-AC4F-418D-AE19-62706E023703}">
                      <ahyp:hlinkClr val="tx"/>
                    </a:ext>
                  </a:extLst>
                </a:hlinkClick>
              </a:rPr>
              <a:t>https://www.jacksonsd.org/Domain/1130</a:t>
            </a:r>
            <a:endParaRPr sz="2300"/>
          </a:p>
          <a:p>
            <a:pPr indent="0" lvl="0" marL="0" rtl="0" algn="l">
              <a:spcBef>
                <a:spcPts val="1600"/>
              </a:spcBef>
              <a:spcAft>
                <a:spcPts val="0"/>
              </a:spcAft>
              <a:buNone/>
            </a:pPr>
            <a:r>
              <a:rPr lang="en"/>
              <a:t>Johnson’s Homepage: </a:t>
            </a:r>
            <a:r>
              <a:rPr lang="en" u="sng">
                <a:solidFill>
                  <a:schemeClr val="hlink"/>
                </a:solidFill>
                <a:hlinkClick r:id="rId4"/>
              </a:rPr>
              <a:t>https://www.jacksonsd.org/Page/15</a:t>
            </a:r>
            <a:endParaRPr/>
          </a:p>
          <a:p>
            <a:pPr indent="0" lvl="0" marL="0" rtl="0" algn="l">
              <a:spcBef>
                <a:spcPts val="1600"/>
              </a:spcBef>
              <a:spcAft>
                <a:spcPts val="0"/>
              </a:spcAft>
              <a:buNone/>
            </a:pPr>
            <a:r>
              <a:rPr lang="en"/>
              <a:t>Jackson homepage: </a:t>
            </a:r>
            <a:r>
              <a:rPr lang="en" u="sng">
                <a:solidFill>
                  <a:schemeClr val="hlink"/>
                </a:solidFill>
                <a:hlinkClick r:id="rId5"/>
              </a:rPr>
              <a:t>https://www.jacksonsd.org/</a:t>
            </a:r>
            <a:endParaRPr/>
          </a:p>
          <a:p>
            <a:pPr indent="0" lvl="0" marL="0" rtl="0" algn="l">
              <a:spcBef>
                <a:spcPts val="1600"/>
              </a:spcBef>
              <a:spcAft>
                <a:spcPts val="1600"/>
              </a:spcAft>
              <a:buNone/>
            </a:pPr>
            <a:r>
              <a:rPr lang="en">
                <a:solidFill>
                  <a:schemeClr val="dk1"/>
                </a:solidFill>
              </a:rPr>
              <a:t>District Preschool Web Page  </a:t>
            </a:r>
            <a:r>
              <a:rPr lang="en" u="sng">
                <a:solidFill>
                  <a:schemeClr val="hlink"/>
                </a:solidFill>
                <a:hlinkClick r:id="rId6"/>
              </a:rPr>
              <a:t>Preschool News and Information</a:t>
            </a:r>
            <a:endParaRPr/>
          </a:p>
        </p:txBody>
      </p:sp>
      <p:pic>
        <p:nvPicPr>
          <p:cNvPr id="104" name="Google Shape;104;p20"/>
          <p:cNvPicPr preferRelativeResize="0"/>
          <p:nvPr/>
        </p:nvPicPr>
        <p:blipFill rotWithShape="1">
          <a:blip r:embed="rId7">
            <a:alphaModFix/>
          </a:blip>
          <a:srcRect b="9595" l="0" r="0" t="13822"/>
          <a:stretch/>
        </p:blipFill>
        <p:spPr>
          <a:xfrm>
            <a:off x="37838" y="3996525"/>
            <a:ext cx="9068325" cy="1146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Important Topics</a:t>
            </a:r>
            <a:endParaRPr/>
          </a:p>
        </p:txBody>
      </p:sp>
      <p:sp>
        <p:nvSpPr>
          <p:cNvPr id="110" name="Google Shape;110;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Healthy Lunch Choices:</a:t>
            </a:r>
            <a:r>
              <a:rPr lang="en"/>
              <a:t> The DOE mandates this as part of our program. See handouts on healthy food choices for lunch and snack</a:t>
            </a:r>
            <a:endParaRPr/>
          </a:p>
          <a:p>
            <a:pPr indent="0" lvl="0" marL="0" rtl="0" algn="l">
              <a:spcBef>
                <a:spcPts val="1600"/>
              </a:spcBef>
              <a:spcAft>
                <a:spcPts val="0"/>
              </a:spcAft>
              <a:buClr>
                <a:schemeClr val="dk1"/>
              </a:buClr>
              <a:buSzPts val="1100"/>
              <a:buFont typeface="Arial"/>
              <a:buNone/>
            </a:pPr>
            <a:r>
              <a:rPr b="1" lang="en"/>
              <a:t>Attendance:</a:t>
            </a:r>
            <a:r>
              <a:rPr lang="en"/>
              <a:t> Preschool lays the foundation for academic skills and future attendance habits. Preschoolers gain this by attending school regularly.  (see handouts for more information)</a:t>
            </a:r>
            <a:endParaRPr/>
          </a:p>
          <a:p>
            <a:pPr indent="0" lvl="0" marL="0" rtl="0" algn="l">
              <a:spcBef>
                <a:spcPts val="1600"/>
              </a:spcBef>
              <a:spcAft>
                <a:spcPts val="0"/>
              </a:spcAft>
              <a:buClr>
                <a:schemeClr val="dk1"/>
              </a:buClr>
              <a:buSzPts val="1100"/>
              <a:buFont typeface="Arial"/>
              <a:buNone/>
            </a:pPr>
            <a:r>
              <a:rPr b="1" lang="en"/>
              <a:t>Genesis Contact Information: </a:t>
            </a:r>
            <a:r>
              <a:rPr lang="en"/>
              <a:t>Please make sure there are multiple names on the emergency contact form besides parent(s) and/or guardian(s)</a:t>
            </a:r>
            <a:endParaRPr/>
          </a:p>
          <a:p>
            <a:pPr indent="0" lvl="0" marL="0" rtl="0" algn="l">
              <a:spcBef>
                <a:spcPts val="1600"/>
              </a:spcBef>
              <a:spcAft>
                <a:spcPts val="1600"/>
              </a:spcAft>
              <a:buClr>
                <a:schemeClr val="dk1"/>
              </a:buClr>
              <a:buSzPts val="1100"/>
              <a:buFont typeface="Arial"/>
              <a:buNone/>
            </a:pPr>
            <a:r>
              <a:rPr lang="en"/>
              <a:t>(See handouts for more information)</a:t>
            </a:r>
            <a:endParaRPr/>
          </a:p>
        </p:txBody>
      </p:sp>
      <p:pic>
        <p:nvPicPr>
          <p:cNvPr id="111" name="Google Shape;111;p21"/>
          <p:cNvPicPr preferRelativeResize="0"/>
          <p:nvPr/>
        </p:nvPicPr>
        <p:blipFill rotWithShape="1">
          <a:blip r:embed="rId3">
            <a:alphaModFix/>
          </a:blip>
          <a:srcRect b="9595" l="0" r="0" t="13822"/>
          <a:stretch/>
        </p:blipFill>
        <p:spPr>
          <a:xfrm>
            <a:off x="75675" y="3906900"/>
            <a:ext cx="9068325" cy="1146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